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804" y="2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月次売上（百万円）</c:v>
                </c:pt>
              </c:strCache>
            </c:strRef>
          </c:tx>
          <c:spPr>
            <a:solidFill>
              <a:srgbClr val="0B2E5C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7"/>
              <c:pt idx="0">
                <c:v>1月</c:v>
              </c:pt>
              <c:pt idx="1">
                <c:v>2月</c:v>
              </c:pt>
              <c:pt idx="2">
                <c:v>3月</c:v>
              </c:pt>
              <c:pt idx="3">
                <c:v>4月</c:v>
              </c:pt>
              <c:pt idx="4">
                <c:v>5月</c:v>
              </c:pt>
              <c:pt idx="5">
                <c:v>6月</c:v>
              </c:pt>
              <c:pt idx="6">
                <c:v>7月</c:v>
              </c:pt>
            </c:strLit>
          </c:cat>
          <c:val>
            <c:numLit>
              <c:formatCode>General</c:formatCode>
              <c:ptCount val="7"/>
              <c:pt idx="0">
                <c:v>8.1999999999999993</c:v>
              </c:pt>
              <c:pt idx="1">
                <c:v>8.8000000000000007</c:v>
              </c:pt>
              <c:pt idx="2">
                <c:v>9.5</c:v>
              </c:pt>
              <c:pt idx="3">
                <c:v>10.199999999999999</c:v>
              </c:pt>
              <c:pt idx="4">
                <c:v>11</c:v>
              </c:pt>
              <c:pt idx="5">
                <c:v>10.3</c:v>
              </c:pt>
              <c:pt idx="6">
                <c:v>12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4DFF-4C62-BA8F-B1A2E915BD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1111111"/>
        <c:axId val="222222222"/>
      </c:barChart>
      <c:catAx>
        <c:axId val="111111111"/>
        <c:scaling>
          <c:orientation val="minMax"/>
        </c:scaling>
        <c:delete val="0"/>
        <c:axPos val="b"/>
        <c:numFmt formatCode="General" sourceLinked="0"/>
        <c:majorTickMark val="cross"/>
        <c:minorTickMark val="cross"/>
        <c:tickLblPos val="nextTo"/>
        <c:crossAx val="222222222"/>
        <c:crosses val="autoZero"/>
        <c:auto val="1"/>
        <c:lblAlgn val="ctr"/>
        <c:lblOffset val="100"/>
        <c:noMultiLvlLbl val="1"/>
      </c:catAx>
      <c:valAx>
        <c:axId val="222222222"/>
        <c:scaling>
          <c:orientation val="minMax"/>
        </c:scaling>
        <c:delete val="0"/>
        <c:axPos val="l"/>
        <c:numFmt formatCode="General" sourceLinked="1"/>
        <c:majorTickMark val="cross"/>
        <c:minorTickMark val="cross"/>
        <c:tickLblPos val="nextTo"/>
        <c:crossAx val="111111111"/>
        <c:crosses val="autoZero"/>
        <c:crossBetween val="between"/>
      </c:valAx>
    </c:plotArea>
    <c:legend>
      <c:legendPos val="r"/>
      <c:overlay val="1"/>
    </c:legend>
    <c:plotVisOnly val="1"/>
    <c:dispBlanksAs val="zero"/>
    <c:showDLblsOverMax val="1"/>
  </c:char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売上（百万円）</c:v>
                </c:pt>
              </c:strCache>
            </c:strRef>
          </c:tx>
          <c:spPr>
            <a:solidFill>
              <a:srgbClr val="0B2E5C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FY2026（着地見込）</c:v>
              </c:pt>
              <c:pt idx="1">
                <c:v>FY2027（調達後）</c:v>
              </c:pt>
              <c:pt idx="2">
                <c:v>FY2028</c:v>
              </c:pt>
            </c:strLit>
          </c:cat>
          <c:val>
            <c:numLit>
              <c:formatCode>General</c:formatCode>
              <c:ptCount val="3"/>
              <c:pt idx="0">
                <c:v>142.9</c:v>
              </c:pt>
              <c:pt idx="1">
                <c:v>220</c:v>
              </c:pt>
              <c:pt idx="2">
                <c:v>320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90C0-4624-B598-5C237B584EEB}"/>
            </c:ext>
          </c:extLst>
        </c:ser>
        <c:ser>
          <c:idx val="1"/>
          <c:order val="1"/>
          <c:tx>
            <c:strRef>
              <c:f>Sheet1!$B$2</c:f>
              <c:strCache>
                <c:ptCount val="1"/>
                <c:pt idx="0">
                  <c:v>営業利益（百万円）</c:v>
                </c:pt>
              </c:strCache>
            </c:strRef>
          </c:tx>
          <c:spPr>
            <a:solidFill>
              <a:srgbClr val="2E9BDC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FY2026（着地見込）</c:v>
              </c:pt>
              <c:pt idx="1">
                <c:v>FY2027（調達後）</c:v>
              </c:pt>
              <c:pt idx="2">
                <c:v>FY2028</c:v>
              </c:pt>
            </c:strLit>
          </c:cat>
          <c:val>
            <c:numLit>
              <c:formatCode>General</c:formatCode>
              <c:ptCount val="3"/>
              <c:pt idx="0">
                <c:v>10.6</c:v>
              </c:pt>
              <c:pt idx="1">
                <c:v>40.200000000000003</c:v>
              </c:pt>
              <c:pt idx="2">
                <c:v>77.599999999999994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90C0-4624-B598-5C237B584E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1111111"/>
        <c:axId val="222222222"/>
      </c:barChart>
      <c:catAx>
        <c:axId val="111111111"/>
        <c:scaling>
          <c:orientation val="minMax"/>
        </c:scaling>
        <c:delete val="0"/>
        <c:axPos val="b"/>
        <c:numFmt formatCode="General" sourceLinked="0"/>
        <c:majorTickMark val="cross"/>
        <c:minorTickMark val="cross"/>
        <c:tickLblPos val="nextTo"/>
        <c:crossAx val="222222222"/>
        <c:crosses val="autoZero"/>
        <c:auto val="1"/>
        <c:lblAlgn val="ctr"/>
        <c:lblOffset val="100"/>
        <c:noMultiLvlLbl val="1"/>
      </c:catAx>
      <c:valAx>
        <c:axId val="222222222"/>
        <c:scaling>
          <c:orientation val="minMax"/>
        </c:scaling>
        <c:delete val="0"/>
        <c:axPos val="l"/>
        <c:numFmt formatCode="General" sourceLinked="1"/>
        <c:majorTickMark val="cross"/>
        <c:minorTickMark val="cross"/>
        <c:tickLblPos val="nextTo"/>
        <c:crossAx val="111111111"/>
        <c:crosses val="autoZero"/>
        <c:crossBetween val="between"/>
      </c:valAx>
    </c:plotArea>
    <c:legend>
      <c:legendPos val="r"/>
      <c:overlay val="1"/>
    </c:legend>
    <c:plotVisOnly val="1"/>
    <c:dispBlanksAs val="zero"/>
    <c:showDLblsOverMax val="1"/>
  </c:char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資金使途（百万円）</c:v>
                </c:pt>
              </c:strCache>
            </c:strRef>
          </c:tx>
          <c:spPr>
            <a:solidFill>
              <a:srgbClr val="0B2E5C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採用8名</c:v>
              </c:pt>
              <c:pt idx="1">
                <c:v>マーケティング</c:v>
              </c:pt>
              <c:pt idx="2">
                <c:v>AI基盤</c:v>
              </c:pt>
              <c:pt idx="3">
                <c:v>CS体制</c:v>
              </c:pt>
              <c:pt idx="4">
                <c:v>運転資金</c:v>
              </c:pt>
            </c:strLit>
          </c:cat>
          <c:val>
            <c:numLit>
              <c:formatCode>General</c:formatCode>
              <c:ptCount val="5"/>
              <c:pt idx="0">
                <c:v>48</c:v>
              </c:pt>
              <c:pt idx="1">
                <c:v>18</c:v>
              </c:pt>
              <c:pt idx="2">
                <c:v>16</c:v>
              </c:pt>
              <c:pt idx="3">
                <c:v>10</c:v>
              </c:pt>
              <c:pt idx="4">
                <c:v>8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BFAA-4740-8773-5B19EE15A5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1111111"/>
        <c:axId val="222222222"/>
      </c:barChart>
      <c:catAx>
        <c:axId val="111111111"/>
        <c:scaling>
          <c:orientation val="minMax"/>
        </c:scaling>
        <c:delete val="0"/>
        <c:axPos val="l"/>
        <c:numFmt formatCode="General" sourceLinked="0"/>
        <c:majorTickMark val="cross"/>
        <c:minorTickMark val="cross"/>
        <c:tickLblPos val="nextTo"/>
        <c:crossAx val="222222222"/>
        <c:crosses val="autoZero"/>
        <c:auto val="1"/>
        <c:lblAlgn val="ctr"/>
        <c:lblOffset val="100"/>
        <c:noMultiLvlLbl val="1"/>
      </c:catAx>
      <c:valAx>
        <c:axId val="222222222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crossAx val="111111111"/>
        <c:crosses val="autoZero"/>
        <c:crossBetween val="between"/>
      </c:valAx>
    </c:plotArea>
    <c:legend>
      <c:legendPos val="r"/>
      <c:overlay val="1"/>
    </c:legend>
    <c:plotVisOnly val="1"/>
    <c:dispBlanksAs val="zero"/>
    <c:showDLblsOverMax val="1"/>
  </c:char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14564-EBA7-4A5E-B38C-CD7E11DD805E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E9AE8-D6CB-4B80-B3E7-904A4CC8F1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3801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/>
          <p:nvPr/>
        </p:nvSpPr>
        <p:spPr/>
        <p:txBody>
          <a:bodyPr/>
          <a:lstStyle/>
          <a:p>
            <a:r>
              <a:t>ミッション・ビジョン・バリューは本資料用のドラフト案。社内で確定後に差し替えること。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2E5C"/>
          </a:solidFill>
        </p:spPr>
        <p:txBody>
          <a:bodyPr/>
          <a:lstStyle/>
          <a:p>
            <a:endParaRPr/>
          </a:p>
        </p:txBody>
      </p:sp>
      <p:pic>
        <p:nvPicPr>
          <p:cNvPr id="3" name="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354"/>
          </a:xfrm>
          <a:prstGeom prst="rect">
            <a:avLst/>
          </a:prstGeom>
        </p:spPr>
      </p:pic>
      <p:sp>
        <p:nvSpPr>
          <p:cNvPr id="4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2E5C">
              <a:alpha val="62000"/>
            </a:srgbClr>
          </a:solidFill>
        </p:spPr>
        <p:txBody>
          <a:bodyPr/>
          <a:lstStyle/>
          <a:p>
            <a:endParaRPr/>
          </a:p>
        </p:txBody>
      </p:sp>
      <p:sp>
        <p:nvSpPr>
          <p:cNvPr id="5" name="TextBox"/>
          <p:cNvSpPr txBox="1"/>
          <p:nvPr/>
        </p:nvSpPr>
        <p:spPr>
          <a:xfrm>
            <a:off x="457200" y="2130000"/>
            <a:ext cx="11277600" cy="381000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1600">
                <a:solidFill>
                  <a:srgbClr val="CFE4F5"/>
                </a:solidFill>
                <a:latin typeface="Meiryo"/>
              </a:rPr>
              <a:t>株式会社ABCコンサル｜投資家向けご説明資料</a:t>
            </a:r>
          </a:p>
        </p:txBody>
      </p:sp>
      <p:sp>
        <p:nvSpPr>
          <p:cNvPr id="6" name="TextBox"/>
          <p:cNvSpPr txBox="1"/>
          <p:nvPr/>
        </p:nvSpPr>
        <p:spPr>
          <a:xfrm>
            <a:off x="457200" y="2650000"/>
            <a:ext cx="11277600" cy="746760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4000" b="1">
                <a:solidFill>
                  <a:srgbClr val="FFFFFF"/>
                </a:solidFill>
                <a:latin typeface="Meiryo"/>
              </a:rPr>
              <a:t>AIで、意思決定の速度を変える</a:t>
            </a:r>
          </a:p>
        </p:txBody>
      </p:sp>
      <p:sp>
        <p:nvSpPr>
          <p:cNvPr id="7" name="TextBox"/>
          <p:cNvSpPr txBox="1"/>
          <p:nvPr/>
        </p:nvSpPr>
        <p:spPr>
          <a:xfrm>
            <a:off x="457200" y="3560000"/>
            <a:ext cx="11277600" cy="441960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2000">
                <a:solidFill>
                  <a:srgbClr val="CFE4F5"/>
                </a:solidFill>
                <a:latin typeface="Meiryo"/>
              </a:rPr>
              <a:t>2026年8月｜シリーA 100,000,000円 調達のご提案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調達100,000,000円の48%を採用に充てる</a:t>
            </a:r>
          </a:p>
        </p:txBody>
      </p:sp>
      <p:sp>
        <p:nvSpPr>
          <p:cNvPr id="5" name="TextBox"/>
          <p:cNvSpPr txBox="1"/>
          <p:nvPr/>
        </p:nvSpPr>
        <p:spPr>
          <a:xfrm>
            <a:off x="457200" y="545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600">
                <a:solidFill>
                  <a:srgbClr val="0B2E5C"/>
                </a:solidFill>
                <a:latin typeface="Meiryo"/>
              </a:rPr>
              <a:t>採用 48,000,000円・マーケティング 18,000,000円・AI基盤 16,000,000円・CS体制 10,000,000円・運転資金 8,000,000円</a:t>
            </a:r>
          </a:p>
        </p:txBody>
      </p:sp>
      <p:sp>
        <p:nvSpPr>
          <p:cNvPr id="6" name="TextBox"/>
          <p:cNvSpPr txBox="1"/>
          <p:nvPr/>
        </p:nvSpPr>
        <p:spPr>
          <a:xfrm>
            <a:off x="457200" y="590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算出根拠：1名あたり年間人件蘲4,000,000円×8名×1.5年分ほか、実行に必要な使途の積上げ。</a:t>
            </a:r>
          </a:p>
        </p:txBody>
      </p:sp>
      <p:graphicFrame>
        <p:nvGraphicFramePr>
          <p:cNvPr id="7" name="Chart"/>
          <p:cNvGraphicFramePr/>
          <p:nvPr/>
        </p:nvGraphicFramePr>
        <p:xfrm>
          <a:off x="685800" y="1700000"/>
          <a:ext cx="108204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2E5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1900000"/>
            <a:ext cx="11277600" cy="381000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1600">
                <a:solidFill>
                  <a:srgbClr val="CFE4F5"/>
                </a:solidFill>
                <a:latin typeface="Meiryo"/>
              </a:rPr>
              <a:t>クロージング</a:t>
            </a:r>
          </a:p>
        </p:txBody>
      </p:sp>
      <p:sp>
        <p:nvSpPr>
          <p:cNvPr id="4" name="TextBox"/>
          <p:cNvSpPr txBox="1"/>
          <p:nvPr/>
        </p:nvSpPr>
        <p:spPr>
          <a:xfrm>
            <a:off x="457200" y="2450000"/>
            <a:ext cx="11277600" cy="1112520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3200" b="1">
                <a:solidFill>
                  <a:srgbClr val="FFFFFF"/>
                </a:solidFill>
                <a:latin typeface="Meiryo"/>
              </a:rPr>
              <a:t>需要は既に検証された。次に必要なのは、実行する人とAIを揃えること。</a:t>
            </a:r>
          </a:p>
        </p:txBody>
      </p:sp>
      <p:sp>
        <p:nvSpPr>
          <p:cNvPr id="5" name="Shape"/>
          <p:cNvSpPr/>
          <p:nvPr/>
        </p:nvSpPr>
        <p:spPr>
          <a:xfrm>
            <a:off x="3200000" y="3800000"/>
            <a:ext cx="5792000" cy="868680"/>
          </a:xfrm>
          <a:prstGeom prst="roundRect">
            <a:avLst/>
          </a:prstGeom>
          <a:solidFill>
            <a:srgbClr val="2E9BDC"/>
          </a:solidFill>
        </p:spPr>
        <p:txBody>
          <a:bodyPr/>
          <a:lstStyle/>
          <a:p>
            <a:r>
              <a:rPr sz="2800" b="1">
                <a:solidFill>
                  <a:srgbClr val="0B2E5C"/>
                </a:solidFill>
                <a:latin typeface="Meiryo"/>
              </a:rPr>
              <a:t>シリーA　100,000,000円</a:t>
            </a:r>
          </a:p>
        </p:txBody>
      </p:sp>
      <p:sp>
        <p:nvSpPr>
          <p:cNvPr id="6" name="TextBox"/>
          <p:cNvSpPr txBox="1"/>
          <p:nvPr/>
        </p:nvSpPr>
        <p:spPr>
          <a:xfrm>
            <a:off x="457200" y="4950000"/>
            <a:ext cx="11277600" cy="381000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1600">
                <a:solidFill>
                  <a:srgbClr val="CFE4F5"/>
                </a:solidFill>
                <a:latin typeface="Meiryo"/>
              </a:rPr>
              <a:t>12か月後の目標：受注率30%／顧客継続率90%／粗利率68%／営業利益率20%</a:t>
            </a:r>
          </a:p>
        </p:txBody>
      </p:sp>
      <p:sp>
        <p:nvSpPr>
          <p:cNvPr id="7" name="TextBox"/>
          <p:cNvSpPr txBox="1"/>
          <p:nvPr/>
        </p:nvSpPr>
        <p:spPr>
          <a:xfrm>
            <a:off x="457200" y="5600000"/>
            <a:ext cx="11277600" cy="350520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1400">
                <a:solidFill>
                  <a:srgbClr val="9FC6E5"/>
                </a:solidFill>
                <a:latin typeface="Meiryo"/>
              </a:rPr>
              <a:t>株式会社ABCコンサル｜2026年8月｜評価額・持分比率は協議事項としています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三つのKPIを目標水準に戻すだけで、営業利益率は7.8%から20%台に届く</a:t>
            </a:r>
          </a:p>
        </p:txBody>
      </p:sp>
      <p:sp>
        <p:nvSpPr>
          <p:cNvPr id="4" name="Shape"/>
          <p:cNvSpPr/>
          <p:nvPr/>
        </p:nvSpPr>
        <p:spPr>
          <a:xfrm>
            <a:off x="457200" y="1869720"/>
            <a:ext cx="11277600" cy="62484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現状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年商1.44億円ランレート、顧客32社。月商は1月8.2百万円から7月12.0百万円へ半年で46%成長。</a:t>
            </a:r>
          </a:p>
        </p:txBody>
      </p:sp>
      <p:sp>
        <p:nvSpPr>
          <p:cNvPr id="5" name="Shape"/>
          <p:cNvSpPr/>
          <p:nvPr/>
        </p:nvSpPr>
        <p:spPr>
          <a:xfrm>
            <a:off x="457200" y="2723160"/>
            <a:ext cx="11277600" cy="62484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課題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受注率21.4%（目標30%）、粗利率62%（目標68%）、継続率85%（目標90%）と三つとも未達。</a:t>
            </a:r>
          </a:p>
        </p:txBody>
      </p:sp>
      <p:sp>
        <p:nvSpPr>
          <p:cNvPr id="6" name="Shape"/>
          <p:cNvSpPr/>
          <p:nvPr/>
        </p:nvSpPr>
        <p:spPr>
          <a:xfrm>
            <a:off x="457200" y="3576600"/>
            <a:ext cx="11277600" cy="62484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提案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100,000,000円の調達で8名を採用しAI基盤に投資。FY2028に売上3.2億円・営業利益率24.3%へ。</a:t>
            </a:r>
          </a:p>
        </p:txBody>
      </p:sp>
      <p:sp>
        <p:nvSpPr>
          <p:cNvPr id="7" name="TextBox"/>
          <p:cNvSpPr txBox="1"/>
          <p:nvPr/>
        </p:nvSpPr>
        <p:spPr>
          <a:xfrm>
            <a:off x="457200" y="4500000"/>
            <a:ext cx="3606800" cy="62484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2478AB"/>
                </a:solidFill>
                <a:latin typeface="Meiryo"/>
              </a:rPr>
              <a:t>1.0億円</a:t>
            </a:r>
          </a:p>
        </p:txBody>
      </p:sp>
      <p:sp>
        <p:nvSpPr>
          <p:cNvPr id="8" name="TextBox"/>
          <p:cNvSpPr txBox="1"/>
          <p:nvPr/>
        </p:nvSpPr>
        <p:spPr>
          <a:xfrm>
            <a:off x="457200" y="5150000"/>
            <a:ext cx="36068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調達額（使途積上げ）</a:t>
            </a:r>
          </a:p>
        </p:txBody>
      </p:sp>
      <p:sp>
        <p:nvSpPr>
          <p:cNvPr id="9" name="TextBox"/>
          <p:cNvSpPr txBox="1"/>
          <p:nvPr/>
        </p:nvSpPr>
        <p:spPr>
          <a:xfrm>
            <a:off x="4292600" y="4500000"/>
            <a:ext cx="3606800" cy="62484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2478AB"/>
                </a:solidFill>
                <a:latin typeface="Meiryo"/>
              </a:rPr>
              <a:t>＋8名</a:t>
            </a:r>
          </a:p>
        </p:txBody>
      </p:sp>
      <p:sp>
        <p:nvSpPr>
          <p:cNvPr id="10" name="TextBox"/>
          <p:cNvSpPr txBox="1"/>
          <p:nvPr/>
        </p:nvSpPr>
        <p:spPr>
          <a:xfrm>
            <a:off x="4292600" y="5150000"/>
            <a:ext cx="36068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採用（営業・コンサル）</a:t>
            </a:r>
          </a:p>
        </p:txBody>
      </p:sp>
      <p:sp>
        <p:nvSpPr>
          <p:cNvPr id="11" name="TextBox"/>
          <p:cNvSpPr txBox="1"/>
          <p:nvPr/>
        </p:nvSpPr>
        <p:spPr>
          <a:xfrm>
            <a:off x="8128000" y="4500000"/>
            <a:ext cx="3606800" cy="62484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2478AB"/>
                </a:solidFill>
                <a:latin typeface="Meiryo"/>
              </a:rPr>
              <a:t>24.3%</a:t>
            </a:r>
          </a:p>
        </p:txBody>
      </p:sp>
      <p:sp>
        <p:nvSpPr>
          <p:cNvPr id="12" name="TextBox"/>
          <p:cNvSpPr txBox="1"/>
          <p:nvPr/>
        </p:nvSpPr>
        <p:spPr>
          <a:xfrm>
            <a:off x="8128000" y="5150000"/>
            <a:ext cx="36068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FY2028 営業利益率</a:t>
            </a:r>
          </a:p>
        </p:txBody>
      </p:sp>
      <p:sp>
        <p:nvSpPr>
          <p:cNvPr id="13" name="TextBox"/>
          <p:cNvSpPr txBox="1"/>
          <p:nvPr/>
        </p:nvSpPr>
        <p:spPr>
          <a:xfrm>
            <a:off x="457200" y="580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出典：当社経営会議資料（2026年7月時点）。FY2027以降は前提条件に基づく計画値。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私たちは、AIを「使える形」にして、意思決定の速度を変える</a:t>
            </a:r>
          </a:p>
        </p:txBody>
      </p:sp>
      <p:sp>
        <p:nvSpPr>
          <p:cNvPr id="4" name="Shape"/>
          <p:cNvSpPr/>
          <p:nvPr/>
        </p:nvSpPr>
        <p:spPr>
          <a:xfrm>
            <a:off x="457200" y="1869720"/>
            <a:ext cx="6000000" cy="62484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MISSION｜使命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中小企業の意思決定に、AIという実行力を届ける。</a:t>
            </a:r>
          </a:p>
        </p:txBody>
      </p:sp>
      <p:sp>
        <p:nvSpPr>
          <p:cNvPr id="5" name="Shape"/>
          <p:cNvSpPr/>
          <p:nvPr/>
        </p:nvSpPr>
        <p:spPr>
          <a:xfrm>
            <a:off x="457200" y="2723160"/>
            <a:ext cx="6000000" cy="86868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VISION｜実現したい状態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2030年、日本の中堅企業の標準的な業務にAI社員がいる状態をつくる。</a:t>
            </a:r>
          </a:p>
        </p:txBody>
      </p:sp>
      <p:sp>
        <p:nvSpPr>
          <p:cNvPr id="6" name="Shape"/>
          <p:cNvSpPr/>
          <p:nvPr/>
        </p:nvSpPr>
        <p:spPr>
          <a:xfrm>
            <a:off x="457200" y="3820440"/>
            <a:ext cx="6000000" cy="62484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VALUES｜行動規範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事実から始める／自社で先に実践する／顧客の利益で測る</a:t>
            </a:r>
          </a:p>
        </p:txBody>
      </p:sp>
      <p:pic>
        <p:nvPicPr>
          <p:cNvPr id="7" name="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6900000" y="1869720"/>
            <a:ext cx="4400000" cy="4400000"/>
          </a:xfrm>
          <a:prstGeom prst="rect">
            <a:avLst/>
          </a:prstGeom>
        </p:spPr>
      </p:pic>
      <p:sp>
        <p:nvSpPr>
          <p:cNvPr id="8" name="TextBox"/>
          <p:cNvSpPr txBox="1"/>
          <p:nvPr/>
        </p:nvSpPr>
        <p:spPr>
          <a:xfrm>
            <a:off x="457200" y="4750000"/>
            <a:ext cx="6000000" cy="624840"/>
          </a:xfrm>
          <a:prstGeom prst="rect">
            <a:avLst/>
          </a:prstGeom>
        </p:spPr>
        <p:txBody>
          <a:bodyPr/>
          <a:lstStyle/>
          <a:p>
            <a:r>
              <a:rPr sz="1600" i="1">
                <a:solidFill>
                  <a:srgbClr val="3E5F86"/>
                </a:solidFill>
                <a:latin typeface="Meiryo"/>
              </a:rPr>
              <a:t>AIを「導入する」ではなく「使いこなす」状態を、まず自社でつくる。</a:t>
            </a:r>
          </a:p>
        </p:txBody>
      </p:sp>
      <p:sp>
        <p:nvSpPr>
          <p:cNvPr id="9" name="TextBox"/>
          <p:cNvSpPr txBox="1"/>
          <p:nvPr/>
        </p:nvSpPr>
        <p:spPr>
          <a:xfrm>
            <a:off x="457200" y="580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自社実績：AI社員5体で月間350時間を創出（導入前2,400時間→2,050時間）。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月商は1月8.2百万円から7月12.0百万円へ、半年で46%成長</a:t>
            </a:r>
          </a:p>
        </p:txBody>
      </p:sp>
      <p:graphicFrame>
        <p:nvGraphicFramePr>
          <p:cNvPr id="4" name="Chart"/>
          <p:cNvGraphicFramePr/>
          <p:nvPr/>
        </p:nvGraphicFramePr>
        <p:xfrm>
          <a:off x="685800" y="1700000"/>
          <a:ext cx="108204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"/>
          <p:cNvSpPr txBox="1"/>
          <p:nvPr/>
        </p:nvSpPr>
        <p:spPr>
          <a:xfrm>
            <a:off x="457200" y="545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600">
                <a:solidFill>
                  <a:srgbClr val="0B2E5C"/>
                </a:solidFill>
                <a:latin typeface="Meiryo"/>
              </a:rPr>
              <a:t>1月 8.2・2月 8.8・3月 9.5・4月 10.2・5月 11.0・6月 10.3・7月 12.0（百万円）　累計 70.0百万円</a:t>
            </a:r>
          </a:p>
        </p:txBody>
      </p:sp>
      <p:sp>
        <p:nvSpPr>
          <p:cNvPr id="6" name="TextBox"/>
          <p:cNvSpPr txBox="1"/>
          <p:nvPr/>
        </p:nvSpPr>
        <p:spPr>
          <a:xfrm>
            <a:off x="457200" y="590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出典：当社経営会議資料（2026年7月時点）。年間目標150百万円に対する7月末進捗率46.7%。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受注率・粗利率・継続率の三つが、いずれも自社目標を下回っている</a:t>
            </a:r>
          </a:p>
        </p:txBody>
      </p:sp>
      <p:sp>
        <p:nvSpPr>
          <p:cNvPr id="4" name="TextBox"/>
          <p:cNvSpPr txBox="1"/>
          <p:nvPr/>
        </p:nvSpPr>
        <p:spPr>
          <a:xfrm>
            <a:off x="457200" y="1900000"/>
            <a:ext cx="3606800" cy="868680"/>
          </a:xfrm>
          <a:prstGeom prst="rect">
            <a:avLst/>
          </a:prstGeom>
        </p:spPr>
        <p:txBody>
          <a:bodyPr/>
          <a:lstStyle/>
          <a:p>
            <a:r>
              <a:rPr sz="4800" b="1">
                <a:solidFill>
                  <a:srgbClr val="2478AB"/>
                </a:solidFill>
                <a:latin typeface="Meiryo"/>
              </a:rPr>
              <a:t>21.4%</a:t>
            </a:r>
          </a:p>
        </p:txBody>
      </p:sp>
      <p:sp>
        <p:nvSpPr>
          <p:cNvPr id="5" name="TextBox"/>
          <p:cNvSpPr txBox="1"/>
          <p:nvPr/>
        </p:nvSpPr>
        <p:spPr>
          <a:xfrm>
            <a:off x="457200" y="2850000"/>
            <a:ext cx="3606800" cy="381000"/>
          </a:xfrm>
          <a:prstGeom prst="rect">
            <a:avLst/>
          </a:prstGeom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受注率（商談→受注）</a:t>
            </a:r>
          </a:p>
        </p:txBody>
      </p:sp>
      <p:sp>
        <p:nvSpPr>
          <p:cNvPr id="6" name="TextBox"/>
          <p:cNvSpPr txBox="1"/>
          <p:nvPr/>
        </p:nvSpPr>
        <p:spPr>
          <a:xfrm>
            <a:off x="457200" y="3300000"/>
            <a:ext cx="3606800" cy="56388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目標 30%</a:t>
            </a:r>
          </a:p>
          <a:p>
            <a:r>
              <a:rPr sz="1400">
                <a:solidFill>
                  <a:srgbClr val="3E5F86"/>
                </a:solidFill>
                <a:latin typeface="Meiryo"/>
              </a:rPr>
              <a:t>差8.6pt＝月間+2.4件</a:t>
            </a:r>
          </a:p>
        </p:txBody>
      </p:sp>
      <p:sp>
        <p:nvSpPr>
          <p:cNvPr id="7" name="TextBox"/>
          <p:cNvSpPr txBox="1"/>
          <p:nvPr/>
        </p:nvSpPr>
        <p:spPr>
          <a:xfrm>
            <a:off x="4292600" y="1900000"/>
            <a:ext cx="3606800" cy="868680"/>
          </a:xfrm>
          <a:prstGeom prst="rect">
            <a:avLst/>
          </a:prstGeom>
        </p:spPr>
        <p:txBody>
          <a:bodyPr/>
          <a:lstStyle/>
          <a:p>
            <a:r>
              <a:rPr sz="4800" b="1">
                <a:solidFill>
                  <a:srgbClr val="2478AB"/>
                </a:solidFill>
                <a:latin typeface="Meiryo"/>
              </a:rPr>
              <a:t>62%</a:t>
            </a:r>
          </a:p>
        </p:txBody>
      </p:sp>
      <p:sp>
        <p:nvSpPr>
          <p:cNvPr id="8" name="TextBox"/>
          <p:cNvSpPr txBox="1"/>
          <p:nvPr/>
        </p:nvSpPr>
        <p:spPr>
          <a:xfrm>
            <a:off x="4292600" y="2850000"/>
            <a:ext cx="3606800" cy="381000"/>
          </a:xfrm>
          <a:prstGeom prst="rect">
            <a:avLst/>
          </a:prstGeom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粗利率（全社平均）</a:t>
            </a:r>
          </a:p>
        </p:txBody>
      </p:sp>
      <p:sp>
        <p:nvSpPr>
          <p:cNvPr id="9" name="TextBox"/>
          <p:cNvSpPr txBox="1"/>
          <p:nvPr/>
        </p:nvSpPr>
        <p:spPr>
          <a:xfrm>
            <a:off x="4292600" y="3300000"/>
            <a:ext cx="3606800" cy="56388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目標 68%</a:t>
            </a:r>
          </a:p>
          <a:p>
            <a:r>
              <a:rPr sz="1400">
                <a:solidFill>
                  <a:srgbClr val="3E5F86"/>
                </a:solidFill>
                <a:latin typeface="Meiryo"/>
              </a:rPr>
              <a:t>差6pt＝月間+72万円</a:t>
            </a:r>
          </a:p>
        </p:txBody>
      </p:sp>
      <p:sp>
        <p:nvSpPr>
          <p:cNvPr id="10" name="TextBox"/>
          <p:cNvSpPr txBox="1"/>
          <p:nvPr/>
        </p:nvSpPr>
        <p:spPr>
          <a:xfrm>
            <a:off x="8128000" y="1900000"/>
            <a:ext cx="3606800" cy="868680"/>
          </a:xfrm>
          <a:prstGeom prst="rect">
            <a:avLst/>
          </a:prstGeom>
        </p:spPr>
        <p:txBody>
          <a:bodyPr/>
          <a:lstStyle/>
          <a:p>
            <a:r>
              <a:rPr sz="4800" b="1">
                <a:solidFill>
                  <a:srgbClr val="2478AB"/>
                </a:solidFill>
                <a:latin typeface="Meiryo"/>
              </a:rPr>
              <a:t>85%</a:t>
            </a:r>
          </a:p>
        </p:txBody>
      </p:sp>
      <p:sp>
        <p:nvSpPr>
          <p:cNvPr id="11" name="TextBox"/>
          <p:cNvSpPr txBox="1"/>
          <p:nvPr/>
        </p:nvSpPr>
        <p:spPr>
          <a:xfrm>
            <a:off x="8128000" y="2850000"/>
            <a:ext cx="3606800" cy="381000"/>
          </a:xfrm>
          <a:prstGeom prst="rect">
            <a:avLst/>
          </a:prstGeom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顧客継続率（前年比）</a:t>
            </a:r>
          </a:p>
        </p:txBody>
      </p:sp>
      <p:sp>
        <p:nvSpPr>
          <p:cNvPr id="12" name="TextBox"/>
          <p:cNvSpPr txBox="1"/>
          <p:nvPr/>
        </p:nvSpPr>
        <p:spPr>
          <a:xfrm>
            <a:off x="8128000" y="3300000"/>
            <a:ext cx="3606800" cy="56388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目標 90%</a:t>
            </a:r>
          </a:p>
          <a:p>
            <a:r>
              <a:rPr sz="1400">
                <a:solidFill>
                  <a:srgbClr val="3E5F86"/>
                </a:solidFill>
                <a:latin typeface="Meiryo"/>
              </a:rPr>
              <a:t>差5pt＝年間210万円</a:t>
            </a:r>
          </a:p>
        </p:txBody>
      </p:sp>
      <p:sp>
        <p:nvSpPr>
          <p:cNvPr id="13" name="Shape"/>
          <p:cNvSpPr/>
          <p:nvPr/>
        </p:nvSpPr>
        <p:spPr>
          <a:xfrm>
            <a:off x="457200" y="4400000"/>
            <a:ext cx="11277600" cy="62484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三つのギャップを埋めたときの合計インパクトは月間約450万円。うち360万円は受注率の改善による。</a:t>
            </a:r>
          </a:p>
        </p:txBody>
      </p:sp>
      <p:sp>
        <p:nvSpPr>
          <p:cNvPr id="14" name="TextBox"/>
          <p:cNvSpPr txBox="1"/>
          <p:nvPr/>
        </p:nvSpPr>
        <p:spPr>
          <a:xfrm>
            <a:off x="457200" y="5250000"/>
            <a:ext cx="11277600" cy="381000"/>
          </a:xfrm>
          <a:prstGeom prst="rect">
            <a:avLst/>
          </a:prstGeom>
        </p:spPr>
        <p:txBody>
          <a:bodyPr/>
          <a:lstStyle/>
          <a:p>
            <a:r>
              <a:rPr sz="1600">
                <a:solidFill>
                  <a:srgbClr val="0B2E5C"/>
                </a:solidFill>
                <a:latin typeface="Meiryo"/>
              </a:rPr>
              <a:t>内訳：受注率 +3,600,000円／粗利率 +720,000円／継続率 +175,000円（いずれも月換算）</a:t>
            </a:r>
          </a:p>
        </p:txBody>
      </p:sp>
      <p:sp>
        <p:nvSpPr>
          <p:cNvPr id="15" name="TextBox"/>
          <p:cNvSpPr txBox="1"/>
          <p:nvPr/>
        </p:nvSpPr>
        <p:spPr>
          <a:xfrm>
            <a:off x="457200" y="590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根拠：商談28件×受注率差8.6pt×平均案件単価1,500,000円、月商12,000,000円×粗利率差6pt、平均顧客単価2,100,000円×1社。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利益率20%は単一の打手では届かない。三つの組合せで23.7%に到達する</a:t>
            </a:r>
          </a:p>
        </p:txBody>
      </p:sp>
      <p:sp>
        <p:nvSpPr>
          <p:cNvPr id="4" name="Shape"/>
          <p:cNvSpPr/>
          <p:nvPr/>
        </p:nvSpPr>
        <p:spPr>
          <a:xfrm>
            <a:off x="457200" y="1900000"/>
            <a:ext cx="3606800" cy="111252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売上のみで達成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月商15,476,190円が必要。現状12,000,000円の1.3倍。</a:t>
            </a:r>
          </a:p>
        </p:txBody>
      </p:sp>
      <p:sp>
        <p:nvSpPr>
          <p:cNvPr id="5" name="Shape"/>
          <p:cNvSpPr/>
          <p:nvPr/>
        </p:nvSpPr>
        <p:spPr>
          <a:xfrm>
            <a:off x="4292600" y="1900000"/>
            <a:ext cx="3606800" cy="111252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粗利率のみで達成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74.2%が必要。最高粗利の運用支援75%に迫る水準。</a:t>
            </a:r>
          </a:p>
        </p:txBody>
      </p:sp>
      <p:sp>
        <p:nvSpPr>
          <p:cNvPr id="6" name="Shape"/>
          <p:cNvSpPr/>
          <p:nvPr/>
        </p:nvSpPr>
        <p:spPr>
          <a:xfrm>
            <a:off x="8128000" y="1900000"/>
            <a:ext cx="3606800" cy="111252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固定費のみで達成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月5,040,000円が必要。年1,752万円の削減に相当。</a:t>
            </a:r>
          </a:p>
        </p:txBody>
      </p:sp>
      <p:sp>
        <p:nvSpPr>
          <p:cNvPr id="7" name="Shape"/>
          <p:cNvSpPr/>
          <p:nvPr/>
        </p:nvSpPr>
        <p:spPr>
          <a:xfrm>
            <a:off x="457200" y="3300000"/>
            <a:ext cx="11277600" cy="868680"/>
          </a:xfrm>
          <a:prstGeom prst="roundRect">
            <a:avLst/>
          </a:prstGeom>
          <a:solidFill>
            <a:srgbClr val="0B2E5C"/>
          </a:solidFill>
        </p:spPr>
        <p:txBody>
          <a:bodyPr/>
          <a:lstStyle/>
          <a:p>
            <a:r>
              <a:rPr sz="1600" b="1">
                <a:solidFill>
                  <a:srgbClr val="CFE4F5"/>
                </a:solidFill>
                <a:latin typeface="Meiryo"/>
              </a:rPr>
              <a:t>推奨シナリオ</a:t>
            </a:r>
          </a:p>
          <a:p>
            <a:r>
              <a:rPr sz="2000" b="1">
                <a:solidFill>
                  <a:srgbClr val="FFFFFF"/>
                </a:solidFill>
                <a:latin typeface="Meiryo"/>
              </a:rPr>
              <a:t>月商14,000,000円 × 粗利率68% − 固定蘲6,200,000円 ＝ 営業利益3,320,000円（利益率23.7%）</a:t>
            </a:r>
          </a:p>
        </p:txBody>
      </p:sp>
      <p:sp>
        <p:nvSpPr>
          <p:cNvPr id="8" name="TextBox"/>
          <p:cNvSpPr txBox="1"/>
          <p:nvPr/>
        </p:nvSpPr>
        <p:spPr>
          <a:xfrm>
            <a:off x="457200" y="4400000"/>
            <a:ext cx="11277600" cy="624840"/>
          </a:xfrm>
          <a:prstGeom prst="rect">
            <a:avLst/>
          </a:prstGeom>
        </p:spPr>
        <p:txBody>
          <a:bodyPr/>
          <a:lstStyle/>
          <a:p>
            <a:r>
              <a:rPr sz="1600" i="1">
                <a:solidFill>
                  <a:srgbClr val="0B2E5C"/>
                </a:solidFill>
                <a:latin typeface="Meiryo"/>
              </a:rPr>
              <a:t>どれか一つに賭けるのではなく、売上・粗利率・固定費の三つを同時に少しずつ動かす。</a:t>
            </a:r>
          </a:p>
        </p:txBody>
      </p:sp>
      <p:sp>
        <p:nvSpPr>
          <p:cNvPr id="9" name="TextBox"/>
          <p:cNvSpPr txBox="1"/>
          <p:nvPr/>
        </p:nvSpPr>
        <p:spPr>
          <a:xfrm>
            <a:off x="457200" y="5250000"/>
            <a:ext cx="11277600" cy="38100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固定費は人件費を削らない前提。増員による増加は業績計画に織り込み済み。</a:t>
            </a:r>
          </a:p>
        </p:txBody>
      </p:sp>
      <p:sp>
        <p:nvSpPr>
          <p:cNvPr id="10" name="TextBox"/>
          <p:cNvSpPr txBox="1"/>
          <p:nvPr/>
        </p:nvSpPr>
        <p:spPr>
          <a:xfrm>
            <a:off x="457200" y="590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根拠：2026年7月実績（月商12,000,000円・粗利率62%・固定蘲6,500,000円・営業利益940,000円）からの逆算。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四つの打手で、月間約410万円の増益余地を積み上げる</a:t>
            </a:r>
          </a:p>
        </p:txBody>
      </p:sp>
      <p:graphicFrame>
        <p:nvGraphicFramePr>
          <p:cNvPr id="4" name="Table"/>
          <p:cNvGraphicFramePr/>
          <p:nvPr/>
        </p:nvGraphicFramePr>
        <p:xfrm>
          <a:off x="457200" y="1750000"/>
          <a:ext cx="11277600" cy="3100000"/>
        </p:xfrm>
        <a:graphic>
          <a:graphicData uri="http://schemas.openxmlformats.org/drawingml/2006/table">
            <a:tbl>
              <a:tblPr/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000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Meiryo"/>
                        </a:rPr>
                        <a:t>打手</a:t>
                      </a:r>
                    </a:p>
                  </a:txBody>
                  <a:tcPr>
                    <a:solidFill>
                      <a:srgbClr val="0B2E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Meiryo"/>
                        </a:rPr>
                        <a:t>KPI目標</a:t>
                      </a:r>
                    </a:p>
                  </a:txBody>
                  <a:tcPr>
                    <a:solidFill>
                      <a:srgbClr val="0B2E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Meiryo"/>
                        </a:rPr>
                        <a:t>数字の根拠</a:t>
                      </a:r>
                    </a:p>
                  </a:txBody>
                  <a:tcPr>
                    <a:solidFill>
                      <a:srgbClr val="0B2E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Meiryo"/>
                        </a:rPr>
                        <a:t>月間インパクト</a:t>
                      </a:r>
                    </a:p>
                  </a:txBody>
                  <a:tcPr>
                    <a:solidFill>
                      <a:srgbClr val="0B2E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000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失注12件の全件ヒアリングと価格・競合トークの標準化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受注率 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失注の66.7%が価格・競合理由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E9BDC"/>
                          </a:solidFill>
                          <a:latin typeface="Meiryo"/>
                        </a:rPr>
                        <a:t>+1,500,000円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000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提案書へのROI算定シート標準搭載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受注率 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商談28件×8.6pt×単価1,500,000円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E9BDC"/>
                          </a:solidFill>
                          <a:latin typeface="Meiryo"/>
                        </a:rPr>
                        <a:t>+3,600,000円（累計）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000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案件別原価分析と値引き承認ルール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粗利率 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月商12,000,000円×3pt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E9BDC"/>
                          </a:solidFill>
                          <a:latin typeface="Meiryo"/>
                        </a:rPr>
                        <a:t>+360,000円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0000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運用支援（粗利率75%）のアップセルとCS体制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継続率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0B2E5C"/>
                          </a:solidFill>
                          <a:latin typeface="Meiryo"/>
                        </a:rPr>
                        <a:t>解約1社抑止＝年間2,100,000円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E9BDC"/>
                          </a:solidFill>
                          <a:latin typeface="Meiryo"/>
                        </a:rPr>
                        <a:t>+175,000円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"/>
          <p:cNvSpPr txBox="1"/>
          <p:nvPr/>
        </p:nvSpPr>
        <p:spPr>
          <a:xfrm>
            <a:off x="457200" y="5050000"/>
            <a:ext cx="11277600" cy="381000"/>
          </a:xfrm>
          <a:prstGeom prst="rect">
            <a:avLst/>
          </a:prstGeom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合計＝受注率 3,600,000円（累計）＋粗利率 360,000円＋継続率 175,000円＝ 4,135,000円／月</a:t>
            </a:r>
          </a:p>
        </p:txBody>
      </p:sp>
      <p:sp>
        <p:nvSpPr>
          <p:cNvPr id="6" name="TextBox"/>
          <p:cNvSpPr txBox="1"/>
          <p:nvPr/>
        </p:nvSpPr>
        <p:spPr>
          <a:xfrm>
            <a:off x="457200" y="5600000"/>
            <a:ext cx="11277600" cy="56388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出典：当社経営会議資料（2026年7月）。受注率のインパクトは25%段階を含む累計値であり、二重計上はしていない。</a:t>
            </a:r>
          </a:p>
          <a:p>
            <a:r>
              <a:rPr sz="1400">
                <a:solidFill>
                  <a:srgbClr val="3E5F86"/>
                </a:solidFill>
                <a:latin typeface="Meiryo"/>
              </a:rPr>
              <a:t>確定した受注に基づく数値ではなく、現在の活動量を前提とした試算。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30日で受注率、60日でAI稼働、90日で継続率に着手する</a:t>
            </a:r>
          </a:p>
        </p:txBody>
      </p:sp>
      <p:sp>
        <p:nvSpPr>
          <p:cNvPr id="4" name="Shape"/>
          <p:cNvSpPr/>
          <p:nvPr/>
        </p:nvSpPr>
        <p:spPr>
          <a:xfrm>
            <a:off x="457200" y="1800000"/>
            <a:ext cx="3606800" cy="900000"/>
          </a:xfrm>
          <a:prstGeom prst="homePlate">
            <a:avLst/>
          </a:prstGeom>
          <a:solidFill>
            <a:srgbClr val="0B2E5C"/>
          </a:solidFill>
        </p:spPr>
        <p:txBody>
          <a:bodyPr/>
          <a:lstStyle/>
          <a:p>
            <a:r>
              <a:rPr sz="2400" b="1">
                <a:solidFill>
                  <a:srgbClr val="FFFFFF"/>
                </a:solidFill>
                <a:latin typeface="Meiryo"/>
              </a:rPr>
              <a:t>30日</a:t>
            </a:r>
          </a:p>
        </p:txBody>
      </p:sp>
      <p:sp>
        <p:nvSpPr>
          <p:cNvPr id="5" name="Shape"/>
          <p:cNvSpPr/>
          <p:nvPr/>
        </p:nvSpPr>
        <p:spPr>
          <a:xfrm>
            <a:off x="4292600" y="1800000"/>
            <a:ext cx="3606800" cy="900000"/>
          </a:xfrm>
          <a:prstGeom prst="homePlate">
            <a:avLst/>
          </a:prstGeom>
          <a:solidFill>
            <a:srgbClr val="1E5A94"/>
          </a:solidFill>
        </p:spPr>
        <p:txBody>
          <a:bodyPr/>
          <a:lstStyle/>
          <a:p>
            <a:r>
              <a:rPr sz="2400" b="1">
                <a:solidFill>
                  <a:srgbClr val="FFFFFF"/>
                </a:solidFill>
                <a:latin typeface="Meiryo"/>
              </a:rPr>
              <a:t>60日</a:t>
            </a:r>
          </a:p>
        </p:txBody>
      </p:sp>
      <p:sp>
        <p:nvSpPr>
          <p:cNvPr id="6" name="Shape"/>
          <p:cNvSpPr/>
          <p:nvPr/>
        </p:nvSpPr>
        <p:spPr>
          <a:xfrm>
            <a:off x="8128000" y="1800000"/>
            <a:ext cx="3606800" cy="900000"/>
          </a:xfrm>
          <a:prstGeom prst="homePlate">
            <a:avLst/>
          </a:prstGeom>
          <a:solidFill>
            <a:srgbClr val="2E9BDC"/>
          </a:solidFill>
        </p:spPr>
        <p:txBody>
          <a:bodyPr/>
          <a:lstStyle/>
          <a:p>
            <a:r>
              <a:rPr sz="2400" b="1">
                <a:solidFill>
                  <a:srgbClr val="0B2E5C"/>
                </a:solidFill>
                <a:latin typeface="Meiryo"/>
              </a:rPr>
              <a:t>90日</a:t>
            </a:r>
          </a:p>
        </p:txBody>
      </p:sp>
      <p:sp>
        <p:nvSpPr>
          <p:cNvPr id="7" name="Shape"/>
          <p:cNvSpPr/>
          <p:nvPr/>
        </p:nvSpPr>
        <p:spPr>
          <a:xfrm>
            <a:off x="457200" y="2900000"/>
            <a:ext cx="3606800" cy="111252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受注率 25%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失注12件の全件ヒアリングと価格・競合トークの標準化。</a:t>
            </a:r>
          </a:p>
        </p:txBody>
      </p:sp>
      <p:sp>
        <p:nvSpPr>
          <p:cNvPr id="8" name="Shape"/>
          <p:cNvSpPr/>
          <p:nvPr/>
        </p:nvSpPr>
        <p:spPr>
          <a:xfrm>
            <a:off x="4292600" y="2900000"/>
            <a:ext cx="3606800" cy="111252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受注率 30%／AI稼働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ROI算定シートの標準搭載と、AI未活用130時間の営業再配分。</a:t>
            </a:r>
          </a:p>
        </p:txBody>
      </p:sp>
      <p:sp>
        <p:nvSpPr>
          <p:cNvPr id="9" name="Shape"/>
          <p:cNvSpPr/>
          <p:nvPr/>
        </p:nvSpPr>
        <p:spPr>
          <a:xfrm>
            <a:off x="8128000" y="2900000"/>
            <a:ext cx="3606800" cy="111252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2272A2"/>
                </a:solidFill>
                <a:latin typeface="Meiryo"/>
              </a:rPr>
              <a:t>継続率 90%</a:t>
            </a:r>
          </a:p>
          <a:p>
            <a:r>
              <a:rPr sz="1600">
                <a:solidFill>
                  <a:srgbClr val="0B2E5C"/>
                </a:solidFill>
                <a:latin typeface="Meiryo"/>
              </a:rPr>
              <a:t>効果レポートの四半期提出と複数部署接点化。営業2名が入社。</a:t>
            </a:r>
          </a:p>
        </p:txBody>
      </p:sp>
      <p:sp>
        <p:nvSpPr>
          <p:cNvPr id="10" name="Shape"/>
          <p:cNvSpPr/>
          <p:nvPr/>
        </p:nvSpPr>
        <p:spPr>
          <a:xfrm>
            <a:off x="457200" y="4300000"/>
            <a:ext cx="11277600" cy="624840"/>
          </a:xfrm>
          <a:prstGeom prst="roundRect">
            <a:avLst/>
          </a:prstGeom>
          <a:solidFill>
            <a:srgbClr val="E3EFFA"/>
          </a:solidFill>
          <a:ln w="12700">
            <a:solidFill>
              <a:srgbClr val="0B2E5C">
                <a:alpha val="25000"/>
              </a:srgbClr>
            </a:solidFill>
          </a:ln>
        </p:spPr>
        <p:txBody>
          <a:bodyPr/>
          <a:lstStyle/>
          <a:p>
            <a:r>
              <a:rPr sz="1600" b="1">
                <a:solidFill>
                  <a:srgbClr val="0B2E5C"/>
                </a:solidFill>
                <a:latin typeface="Meiryo"/>
              </a:rPr>
              <a:t>調達を待たずに着手できる施策を前半に、資金を要する採用とマーケティング投資を後半に置く。</a:t>
            </a:r>
          </a:p>
        </p:txBody>
      </p:sp>
      <p:sp>
        <p:nvSpPr>
          <p:cNvPr id="11" name="TextBox"/>
          <p:cNvSpPr txBox="1"/>
          <p:nvPr/>
        </p:nvSpPr>
        <p:spPr>
          <a:xfrm>
            <a:off x="457200" y="5250000"/>
            <a:ext cx="11277600" cy="38100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4〜12か月：コンサルタント2名入社、マーケ投資本格化、残り4名採用、AI社員のプロダクト化。</a:t>
            </a:r>
          </a:p>
        </p:txBody>
      </p:sp>
      <p:sp>
        <p:nvSpPr>
          <p:cNvPr id="12" name="TextBox"/>
          <p:cNvSpPr txBox="1"/>
          <p:nvPr/>
        </p:nvSpPr>
        <p:spPr>
          <a:xfrm>
            <a:off x="457200" y="590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各期間に完了判定KPIを設定し、月次の書面報告と四半期の報告会で進捗を共有。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C"/>
          </a:solidFill>
        </p:spPr>
        <p:txBody>
          <a:bodyPr/>
          <a:lstStyle/>
          <a:p>
            <a:endParaRPr/>
          </a:p>
        </p:txBody>
      </p:sp>
      <p:sp>
        <p:nvSpPr>
          <p:cNvPr id="3" name="TextBox"/>
          <p:cNvSpPr txBox="1"/>
          <p:nvPr/>
        </p:nvSpPr>
        <p:spPr>
          <a:xfrm>
            <a:off x="457200" y="457200"/>
            <a:ext cx="11277600" cy="1112520"/>
          </a:xfrm>
          <a:prstGeom prst="rect">
            <a:avLst/>
          </a:prstGeom>
        </p:spPr>
        <p:txBody>
          <a:bodyPr/>
          <a:lstStyle/>
          <a:p>
            <a:r>
              <a:rPr sz="3200" b="1">
                <a:solidFill>
                  <a:srgbClr val="0B2E5C"/>
                </a:solidFill>
                <a:latin typeface="Meiryo"/>
              </a:rPr>
              <a:t>FY2028に売上3.2億円、営業利益率24.3%を計画する</a:t>
            </a:r>
          </a:p>
        </p:txBody>
      </p:sp>
      <p:graphicFrame>
        <p:nvGraphicFramePr>
          <p:cNvPr id="4" name="Chart"/>
          <p:cNvGraphicFramePr/>
          <p:nvPr/>
        </p:nvGraphicFramePr>
        <p:xfrm>
          <a:off x="685800" y="1700000"/>
          <a:ext cx="108204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"/>
          <p:cNvSpPr txBox="1"/>
          <p:nvPr/>
        </p:nvSpPr>
        <p:spPr>
          <a:xfrm>
            <a:off x="457200" y="545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600">
                <a:solidFill>
                  <a:srgbClr val="0B2E5C"/>
                </a:solidFill>
                <a:latin typeface="Meiryo"/>
              </a:rPr>
              <a:t>売上 142.9→220→320、営業利益 10.6→40.2→77.6（百万円）、営業利益率 7.4%→18.3%→24.3%</a:t>
            </a:r>
          </a:p>
        </p:txBody>
      </p:sp>
      <p:sp>
        <p:nvSpPr>
          <p:cNvPr id="6" name="TextBox"/>
          <p:cNvSpPr txBox="1"/>
          <p:nvPr/>
        </p:nvSpPr>
        <p:spPr>
          <a:xfrm>
            <a:off x="457200" y="5900000"/>
            <a:ext cx="11277600" cy="350520"/>
          </a:xfrm>
          <a:prstGeom prst="rect">
            <a:avLst/>
          </a:prstGeom>
        </p:spPr>
        <p:txBody>
          <a:bodyPr/>
          <a:lstStyle/>
          <a:p>
            <a:r>
              <a:rPr sz="1400">
                <a:solidFill>
                  <a:srgbClr val="3E5F86"/>
                </a:solidFill>
                <a:latin typeface="Meiryo"/>
              </a:rPr>
              <a:t>FY2026は現在の月次成長率が継続した場合の着地見込。FY2027以降は調達実行と採用達成を前提とした計画値。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768</Words>
  <Application>Microsoft Office PowerPoint</Application>
  <PresentationFormat>ワイド画面</PresentationFormat>
  <Paragraphs>106</Paragraphs>
  <Slides>11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6" baseType="lpstr">
      <vt:lpstr>Meiryo</vt:lpstr>
      <vt:lpstr>游ゴシック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近藤 泰介(第2技術部 2課)</dc:creator>
  <cp:keywords/>
  <dc:description/>
  <cp:lastModifiedBy>近藤 泰介(第2技術部 2課)</cp:lastModifiedBy>
  <cp:revision>1</cp:revision>
  <dcterms:created xsi:type="dcterms:W3CDTF">2026-08-17T03:21:45Z</dcterms:created>
  <dcterms:modified xsi:type="dcterms:W3CDTF">2026-08-20T06:14:35Z</dcterms:modified>
  <cp:category/>
</cp:coreProperties>
</file>